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0F96D-BAFE-B147-BA2A-709D0E8CA721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453D2-E5CD-7142-AFA6-5B55032C1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5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scikit-learn.org</a:t>
            </a:r>
            <a:r>
              <a:rPr lang="en-US" dirty="0" smtClean="0"/>
              <a:t>/stable/modules/</a:t>
            </a:r>
            <a:r>
              <a:rPr lang="en-US" dirty="0" err="1" smtClean="0"/>
              <a:t>tree.html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4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imgur.com</a:t>
            </a:r>
            <a:r>
              <a:rPr lang="en-US" dirty="0" smtClean="0"/>
              <a:t>/Q480Uw4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453D2-E5CD-7142-AFA6-5B55032C16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imgur.com</a:t>
            </a:r>
            <a:r>
              <a:rPr lang="en-US" dirty="0" smtClean="0"/>
              <a:t>/Q480Uw4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453D2-E5CD-7142-AFA6-5B55032C16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www.mapr.com</a:t>
            </a:r>
            <a:r>
              <a:rPr lang="en-US" dirty="0" smtClean="0"/>
              <a:t>/sites/default/files/</a:t>
            </a:r>
            <a:r>
              <a:rPr lang="en-US" dirty="0" err="1" smtClean="0"/>
              <a:t>blogimages</a:t>
            </a:r>
            <a:r>
              <a:rPr lang="en-US" dirty="0" smtClean="0"/>
              <a:t>/</a:t>
            </a:r>
            <a:r>
              <a:rPr lang="en-US" dirty="0" err="1" smtClean="0"/>
              <a:t>sparkmlrandomforest.png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2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www.mapr.com</a:t>
            </a:r>
            <a:r>
              <a:rPr lang="en-US" dirty="0" smtClean="0"/>
              <a:t>/sites/default/files/</a:t>
            </a:r>
            <a:r>
              <a:rPr lang="en-US" dirty="0" err="1" smtClean="0"/>
              <a:t>blogimages</a:t>
            </a:r>
            <a:r>
              <a:rPr lang="en-US" dirty="0" smtClean="0"/>
              <a:t>/</a:t>
            </a:r>
            <a:r>
              <a:rPr lang="en-US" dirty="0" err="1" smtClean="0"/>
              <a:t>sparkmlrandomforest.png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www.mapr.com</a:t>
            </a:r>
            <a:r>
              <a:rPr lang="en-US" dirty="0" smtClean="0"/>
              <a:t>/sites/default/files/</a:t>
            </a:r>
            <a:r>
              <a:rPr lang="en-US" dirty="0" err="1" smtClean="0"/>
              <a:t>blogimages</a:t>
            </a:r>
            <a:r>
              <a:rPr lang="en-US" dirty="0" smtClean="0"/>
              <a:t>/</a:t>
            </a:r>
            <a:r>
              <a:rPr lang="en-US" dirty="0" err="1" smtClean="0"/>
              <a:t>sparkmlrandomforest.png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www.mapr.com</a:t>
            </a:r>
            <a:r>
              <a:rPr lang="en-US" dirty="0" smtClean="0"/>
              <a:t>/sites/default/files/</a:t>
            </a:r>
            <a:r>
              <a:rPr lang="en-US" dirty="0" err="1" smtClean="0"/>
              <a:t>blogimages</a:t>
            </a:r>
            <a:r>
              <a:rPr lang="en-US" dirty="0" smtClean="0"/>
              <a:t>/</a:t>
            </a:r>
            <a:r>
              <a:rPr lang="en-US" dirty="0" err="1" smtClean="0"/>
              <a:t>sparkmlrandomforest.png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1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38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2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i.huffpost.com</a:t>
            </a:r>
            <a:r>
              <a:rPr lang="en-US" dirty="0" smtClean="0"/>
              <a:t>/gen/1430146/thumbs/o-BEST-COMPANIES-WORK-FOR-570.jpg?1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11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scikit-learn.org</a:t>
            </a:r>
            <a:r>
              <a:rPr lang="en-US" dirty="0" smtClean="0"/>
              <a:t>/stable/modules/</a:t>
            </a:r>
            <a:r>
              <a:rPr lang="en-US" dirty="0" err="1" smtClean="0"/>
              <a:t>tree.html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D75AD-B69B-944C-BCA9-DD2451268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7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2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9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20345-4AA0-0F4E-A4D8-39A80893B7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8C262-AB88-6649-B137-814A92C1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0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aggledecal.github.io/" TargetMode="External"/><Relationship Id="rId3" Type="http://schemas.openxmlformats.org/officeDocument/2006/relationships/hyperlink" Target="https://github.com/kaggledecal/kaggle_fa1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EBFFF"/>
                </a:solidFill>
              </a:rPr>
              <a:t>Data Science with </a:t>
            </a:r>
            <a:r>
              <a:rPr lang="en-US" dirty="0" err="1" smtClean="0">
                <a:solidFill>
                  <a:srgbClr val="1EBFFF"/>
                </a:solidFill>
              </a:rPr>
              <a:t>Kaggle</a:t>
            </a:r>
            <a:r>
              <a:rPr lang="en-US" dirty="0" smtClean="0">
                <a:solidFill>
                  <a:srgbClr val="1EBFFF"/>
                </a:solidFill>
              </a:rPr>
              <a:t> Decal – </a:t>
            </a:r>
            <a:br>
              <a:rPr lang="en-US" dirty="0" smtClean="0">
                <a:solidFill>
                  <a:srgbClr val="1EBFFF"/>
                </a:solidFill>
              </a:rPr>
            </a:br>
            <a:r>
              <a:rPr lang="en-US" sz="4400" dirty="0" smtClean="0">
                <a:solidFill>
                  <a:srgbClr val="1EBFFF"/>
                </a:solidFill>
              </a:rPr>
              <a:t>Random Forests and AWS</a:t>
            </a:r>
            <a:endParaRPr lang="en-US" sz="4400" dirty="0">
              <a:solidFill>
                <a:srgbClr val="1EB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6724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Instructors: Jerry Chen, Joseph Simonian, Phillip </a:t>
            </a:r>
            <a:r>
              <a:rPr lang="en-US" dirty="0" err="1" smtClean="0"/>
              <a:t>Kuznetsov</a:t>
            </a:r>
            <a:endParaRPr lang="en-US" dirty="0" smtClean="0"/>
          </a:p>
          <a:p>
            <a:pPr algn="l"/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kaggledecal.github.io</a:t>
            </a:r>
            <a:endParaRPr lang="en-US" dirty="0" smtClean="0"/>
          </a:p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https://github.com/kaggledecal/kaggle_fa16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/>
              <a:t>OH: See Piazza</a:t>
            </a:r>
          </a:p>
          <a:p>
            <a:pPr algn="l"/>
            <a:r>
              <a:rPr lang="en-US" b="1" dirty="0" smtClean="0"/>
              <a:t>Sign-In</a:t>
            </a:r>
            <a:r>
              <a:rPr lang="en-US" dirty="0" smtClean="0"/>
              <a:t>: [See board]</a:t>
            </a:r>
          </a:p>
          <a:p>
            <a:pPr algn="l"/>
            <a:r>
              <a:rPr lang="en-US" dirty="0"/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Fall ’16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 - Interpretation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108000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as in Linear and Logistic Regression, we can interpret a Random Forest model.</a:t>
            </a:r>
          </a:p>
          <a:p>
            <a:endParaRPr lang="en-US" dirty="0"/>
          </a:p>
          <a:p>
            <a:r>
              <a:rPr lang="en-US" dirty="0" smtClean="0"/>
              <a:t>Question: How important are my coefficients/variables? Given we have a decision tree, how do we measure this?</a:t>
            </a:r>
          </a:p>
          <a:p>
            <a:endParaRPr lang="en-US" dirty="0"/>
          </a:p>
          <a:p>
            <a:r>
              <a:rPr lang="en-US" dirty="0" smtClean="0"/>
              <a:t>Motivation: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60" y="2458052"/>
            <a:ext cx="5444875" cy="4078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3164" y="4006921"/>
            <a:ext cx="348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factors influence which company you want to work for? </a:t>
            </a:r>
          </a:p>
          <a:p>
            <a:r>
              <a:rPr lang="en-US" dirty="0" smtClean="0"/>
              <a:t>Which are the most influential?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 - Interpretation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204" b="48032"/>
          <a:stretch/>
        </p:blipFill>
        <p:spPr>
          <a:xfrm>
            <a:off x="-3002940" y="1255715"/>
            <a:ext cx="10922876" cy="4645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0102" y="1213008"/>
            <a:ext cx="39487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intuitive metric to use is the</a:t>
            </a:r>
          </a:p>
          <a:p>
            <a:r>
              <a:rPr lang="en-US" dirty="0" smtClean="0"/>
              <a:t>Gini Index, which measures our error</a:t>
            </a:r>
          </a:p>
          <a:p>
            <a:r>
              <a:rPr lang="en-US" dirty="0" smtClean="0"/>
              <a:t>for multiclass problems, or RSS, </a:t>
            </a:r>
          </a:p>
          <a:p>
            <a:r>
              <a:rPr lang="en-US" dirty="0"/>
              <a:t>w</a:t>
            </a:r>
            <a:r>
              <a:rPr lang="en-US" dirty="0" smtClean="0"/>
              <a:t>hich measures our error for regression</a:t>
            </a:r>
          </a:p>
          <a:p>
            <a:r>
              <a:rPr lang="en-US" dirty="0"/>
              <a:t>p</a:t>
            </a:r>
            <a:r>
              <a:rPr lang="en-US" dirty="0" smtClean="0"/>
              <a:t>roblems.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40101" y="3080105"/>
            <a:ext cx="4587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Specifically, the difference between the </a:t>
            </a:r>
          </a:p>
          <a:p>
            <a:r>
              <a:rPr lang="en-US" dirty="0" smtClean="0"/>
              <a:t>Gini Index before a split and the Gini Index</a:t>
            </a:r>
          </a:p>
          <a:p>
            <a:r>
              <a:rPr lang="en-US" dirty="0" smtClean="0"/>
              <a:t>produced after the split measures how much </a:t>
            </a:r>
          </a:p>
          <a:p>
            <a:r>
              <a:rPr lang="en-US" dirty="0" smtClean="0"/>
              <a:t>the variable </a:t>
            </a:r>
            <a:r>
              <a:rPr lang="en-US" i="1" dirty="0" smtClean="0"/>
              <a:t>captures information</a:t>
            </a:r>
            <a:r>
              <a:rPr lang="en-US" dirty="0"/>
              <a:t> </a:t>
            </a:r>
            <a:r>
              <a:rPr lang="en-US" dirty="0" smtClean="0"/>
              <a:t>(or, removes </a:t>
            </a:r>
          </a:p>
          <a:p>
            <a:r>
              <a:rPr lang="en-US" dirty="0"/>
              <a:t>n</a:t>
            </a:r>
            <a:r>
              <a:rPr lang="en-US" dirty="0" smtClean="0"/>
              <a:t>oise).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0101" y="4947202"/>
            <a:ext cx="4297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importance of each variable is obtained</a:t>
            </a:r>
          </a:p>
          <a:p>
            <a:r>
              <a:rPr lang="en-US" dirty="0" smtClean="0"/>
              <a:t>by taking the average of this difference</a:t>
            </a:r>
          </a:p>
          <a:p>
            <a:r>
              <a:rPr lang="en-US" dirty="0"/>
              <a:t>a</a:t>
            </a:r>
            <a:r>
              <a:rPr lang="en-US" dirty="0" smtClean="0"/>
              <a:t>cross all trees.</a:t>
            </a:r>
          </a:p>
        </p:txBody>
      </p:sp>
    </p:spTree>
    <p:extLst>
      <p:ext uri="{BB962C8B-B14F-4D97-AF65-F5344CB8AC3E}">
        <p14:creationId xmlns:p14="http://schemas.microsoft.com/office/powerpoint/2010/main" val="3569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Gini Index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0963" y="1030580"/>
            <a:ext cx="11554710" cy="222297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13" y="1906223"/>
            <a:ext cx="1612900" cy="406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09696" y="1267154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2/5 * (1 - 2/5)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chemeClr val="accent1"/>
                </a:solidFill>
              </a:rPr>
              <a:t>3/5*(1 - 3/5)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50" y="1252194"/>
            <a:ext cx="1587500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3" y="1252194"/>
            <a:ext cx="1612900" cy="406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409696" y="1878590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1/6 * (1 - 1/6)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chemeClr val="accent1"/>
                </a:solidFill>
              </a:rPr>
              <a:t>5/6*(1 - 5/6)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42" y="1906223"/>
            <a:ext cx="1587500" cy="4572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50963" y="3542145"/>
            <a:ext cx="701963" cy="33158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0344" y="3639623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0344" y="3917891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00344" y="4210510"/>
            <a:ext cx="203200" cy="2401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00344" y="4504242"/>
            <a:ext cx="203200" cy="2401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0344" y="4798061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00344" y="5076329"/>
            <a:ext cx="203200" cy="2401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00344" y="5368948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00344" y="5662680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00344" y="5970827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0344" y="6249095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0344" y="6523242"/>
            <a:ext cx="203200" cy="240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45751" y="1822569"/>
            <a:ext cx="1020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Vs.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438" y="3936112"/>
            <a:ext cx="1257300" cy="406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961463" y="3874631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3/11 * (1 - 3/11)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chemeClr val="accent1"/>
                </a:solidFill>
              </a:rPr>
              <a:t>8/11*(1 - 8/11)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370" y="3936112"/>
            <a:ext cx="14986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44" y="2552700"/>
            <a:ext cx="3924300" cy="584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8300" y="5304355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So our split helped! </a:t>
            </a:r>
            <a:r>
              <a:rPr lang="en-US" dirty="0" smtClean="0">
                <a:sym typeface="Wingdings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870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 Importance Visual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93" y="985946"/>
            <a:ext cx="9656814" cy="51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 Importance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Main Disadvantage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6319" y="1315092"/>
            <a:ext cx="104583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importance is very simple to explain and simple to graph. </a:t>
            </a:r>
          </a:p>
          <a:p>
            <a:endParaRPr lang="en-US" dirty="0"/>
          </a:p>
          <a:p>
            <a:r>
              <a:rPr lang="en-US" dirty="0" smtClean="0"/>
              <a:t>However, you will find that it does not give you the </a:t>
            </a:r>
            <a:r>
              <a:rPr lang="en-US" i="1" dirty="0" smtClean="0"/>
              <a:t>direction</a:t>
            </a:r>
            <a:r>
              <a:rPr lang="en-US" dirty="0" smtClean="0"/>
              <a:t> of how a feature impacts your response variable.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Linear and Logistic regression tend to do a better job at answering these kinds of questions.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6542" y="2875002"/>
            <a:ext cx="703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my pay increased by $5/hour, how much more likely will </a:t>
            </a:r>
            <a:r>
              <a:rPr lang="en-US" smtClean="0"/>
              <a:t>I take this job?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76542" y="3429000"/>
            <a:ext cx="765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allocate more funds to Online Ads and decrease funds for TV Ads, will this </a:t>
            </a:r>
          </a:p>
          <a:p>
            <a:r>
              <a:rPr lang="en-US" dirty="0"/>
              <a:t>i</a:t>
            </a:r>
            <a:r>
              <a:rPr lang="en-US" dirty="0" smtClean="0"/>
              <a:t>ncrease or decrease our bottom line?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Decision Trees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Iris Data Set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204" b="48032"/>
          <a:stretch/>
        </p:blipFill>
        <p:spPr>
          <a:xfrm>
            <a:off x="430924" y="1376854"/>
            <a:ext cx="10922876" cy="46455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8255" y="2004291"/>
            <a:ext cx="1967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Notice: everything </a:t>
            </a:r>
          </a:p>
          <a:p>
            <a:r>
              <a:rPr lang="en-US" dirty="0" smtClean="0"/>
              <a:t>is a binary split!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695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turns out that using a single decision tree to predict is fairly inaccurate.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1701" y="1655378"/>
            <a:ext cx="869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because decision trees fit really well to training data but not necessarily to test data.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1701" y="2065013"/>
            <a:ext cx="1019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good work around is to make a bunch of decision trees on different subsets of the data, then average the</a:t>
            </a:r>
          </a:p>
          <a:p>
            <a:r>
              <a:rPr lang="en-US" dirty="0"/>
              <a:t>t</a:t>
            </a:r>
            <a:r>
              <a:rPr lang="en-US" dirty="0" smtClean="0"/>
              <a:t>he predictions from each tree.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34" y="2711344"/>
            <a:ext cx="4354552" cy="3423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6138" y="4078014"/>
            <a:ext cx="379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procedure will thus make a </a:t>
            </a:r>
            <a:r>
              <a:rPr lang="en-US" i="1" dirty="0" smtClean="0"/>
              <a:t>forest</a:t>
            </a:r>
            <a:r>
              <a:rPr lang="en-US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41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102832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random part of </a:t>
            </a:r>
            <a:r>
              <a:rPr lang="en-US" dirty="0" err="1" smtClean="0"/>
              <a:t>RandomForests</a:t>
            </a:r>
            <a:r>
              <a:rPr lang="en-US" dirty="0" smtClean="0"/>
              <a:t> comes from the fact that we randomly pick which rows</a:t>
            </a:r>
            <a:r>
              <a:rPr lang="en-US" b="1" dirty="0" smtClean="0"/>
              <a:t> and columns </a:t>
            </a:r>
            <a:r>
              <a:rPr lang="en-US" dirty="0" smtClean="0"/>
              <a:t>of </a:t>
            </a:r>
          </a:p>
          <a:p>
            <a:r>
              <a:rPr lang="en-US" dirty="0"/>
              <a:t>d</a:t>
            </a:r>
            <a:r>
              <a:rPr lang="en-US" dirty="0" smtClean="0"/>
              <a:t>ata to feed into each decision tree. </a:t>
            </a:r>
          </a:p>
          <a:p>
            <a:endParaRPr lang="en-US" dirty="0"/>
          </a:p>
          <a:p>
            <a:r>
              <a:rPr lang="en-US" dirty="0" smtClean="0"/>
              <a:t>Consequently, each decision tree we make will be different.</a:t>
            </a:r>
          </a:p>
          <a:p>
            <a:endParaRPr lang="en-US" dirty="0"/>
          </a:p>
          <a:p>
            <a:r>
              <a:rPr lang="en-US" dirty="0" smtClean="0"/>
              <a:t>We can then aggregate the predictions from each tree to form</a:t>
            </a:r>
          </a:p>
          <a:p>
            <a:r>
              <a:rPr lang="en-US" dirty="0" smtClean="0"/>
              <a:t>our final prediction.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34" y="2711344"/>
            <a:ext cx="4354552" cy="34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102832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random part of </a:t>
            </a:r>
            <a:r>
              <a:rPr lang="en-US" dirty="0" err="1" smtClean="0"/>
              <a:t>RandomForests</a:t>
            </a:r>
            <a:r>
              <a:rPr lang="en-US" dirty="0" smtClean="0"/>
              <a:t> comes from the fact that we randomly pick which rows</a:t>
            </a:r>
            <a:r>
              <a:rPr lang="en-US" b="1" dirty="0" smtClean="0"/>
              <a:t> and columns </a:t>
            </a:r>
            <a:r>
              <a:rPr lang="en-US" dirty="0" smtClean="0"/>
              <a:t>of </a:t>
            </a:r>
          </a:p>
          <a:p>
            <a:r>
              <a:rPr lang="en-US" dirty="0"/>
              <a:t>d</a:t>
            </a:r>
            <a:r>
              <a:rPr lang="en-US" dirty="0" smtClean="0"/>
              <a:t>ata to feed into each decision tree. </a:t>
            </a:r>
          </a:p>
          <a:p>
            <a:endParaRPr lang="en-US" dirty="0"/>
          </a:p>
          <a:p>
            <a:r>
              <a:rPr lang="en-US" dirty="0" smtClean="0"/>
              <a:t>Consequently, each decision tree we make will be different.</a:t>
            </a:r>
          </a:p>
          <a:p>
            <a:endParaRPr lang="en-US" dirty="0"/>
          </a:p>
          <a:p>
            <a:r>
              <a:rPr lang="en-US" dirty="0" smtClean="0"/>
              <a:t>We can then aggregate the predictions from each tree to form</a:t>
            </a:r>
          </a:p>
          <a:p>
            <a:r>
              <a:rPr lang="en-US" dirty="0" smtClean="0"/>
              <a:t>our final prediction.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34" y="2711344"/>
            <a:ext cx="4354552" cy="3423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3584028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Regression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014411"/>
            <a:ext cx="22799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 1: 12.06</a:t>
            </a:r>
          </a:p>
          <a:p>
            <a:r>
              <a:rPr lang="en-US" dirty="0" smtClean="0"/>
              <a:t>Tree 2: 14</a:t>
            </a:r>
          </a:p>
          <a:p>
            <a:r>
              <a:rPr lang="en-US" dirty="0" smtClean="0"/>
              <a:t>Tree 3: 11.59</a:t>
            </a:r>
          </a:p>
          <a:p>
            <a:r>
              <a:rPr lang="en-US" dirty="0" smtClean="0"/>
              <a:t>Tree 4: 10</a:t>
            </a:r>
          </a:p>
          <a:p>
            <a:r>
              <a:rPr lang="en-US" dirty="0" smtClean="0"/>
              <a:t>Tree 5: 12</a:t>
            </a:r>
          </a:p>
          <a:p>
            <a:endParaRPr lang="en-US" dirty="0" smtClean="0"/>
          </a:p>
          <a:p>
            <a:r>
              <a:rPr lang="en-US" dirty="0" smtClean="0"/>
              <a:t>Final Prediction: 11.93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1972" y="4423292"/>
            <a:ext cx="108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(Average)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102832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random part of </a:t>
            </a:r>
            <a:r>
              <a:rPr lang="en-US" dirty="0" err="1" smtClean="0"/>
              <a:t>RandomForests</a:t>
            </a:r>
            <a:r>
              <a:rPr lang="en-US" dirty="0" smtClean="0"/>
              <a:t> comes from the fact that we randomly pick which rows</a:t>
            </a:r>
            <a:r>
              <a:rPr lang="en-US" b="1" dirty="0" smtClean="0"/>
              <a:t> and columns </a:t>
            </a:r>
            <a:r>
              <a:rPr lang="en-US" dirty="0" smtClean="0"/>
              <a:t>of </a:t>
            </a:r>
          </a:p>
          <a:p>
            <a:r>
              <a:rPr lang="en-US" dirty="0"/>
              <a:t>d</a:t>
            </a:r>
            <a:r>
              <a:rPr lang="en-US" dirty="0" smtClean="0"/>
              <a:t>ata to feed into each decision tree. </a:t>
            </a:r>
          </a:p>
          <a:p>
            <a:endParaRPr lang="en-US" dirty="0"/>
          </a:p>
          <a:p>
            <a:r>
              <a:rPr lang="en-US" dirty="0" smtClean="0"/>
              <a:t>Consequently, each decision tree we make will be different.</a:t>
            </a:r>
          </a:p>
          <a:p>
            <a:endParaRPr lang="en-US" dirty="0"/>
          </a:p>
          <a:p>
            <a:r>
              <a:rPr lang="en-US" dirty="0" smtClean="0"/>
              <a:t>We can then aggregate the predictions from each tree to form</a:t>
            </a:r>
          </a:p>
          <a:p>
            <a:r>
              <a:rPr lang="en-US" dirty="0" smtClean="0"/>
              <a:t>our final prediction.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34" y="2711344"/>
            <a:ext cx="4354552" cy="3423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3584028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Regression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014411"/>
            <a:ext cx="22799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 1: 12.06</a:t>
            </a:r>
          </a:p>
          <a:p>
            <a:r>
              <a:rPr lang="en-US" dirty="0" smtClean="0"/>
              <a:t>Tree 2: 14</a:t>
            </a:r>
          </a:p>
          <a:p>
            <a:r>
              <a:rPr lang="en-US" dirty="0" smtClean="0"/>
              <a:t>Tree 3: 11.59</a:t>
            </a:r>
          </a:p>
          <a:p>
            <a:r>
              <a:rPr lang="en-US" dirty="0" smtClean="0"/>
              <a:t>Tree 4: 10</a:t>
            </a:r>
          </a:p>
          <a:p>
            <a:r>
              <a:rPr lang="en-US" dirty="0" smtClean="0"/>
              <a:t>Tree 5: 12</a:t>
            </a:r>
          </a:p>
          <a:p>
            <a:endParaRPr lang="en-US" dirty="0" smtClean="0"/>
          </a:p>
          <a:p>
            <a:r>
              <a:rPr lang="en-US" dirty="0" smtClean="0"/>
              <a:t>Final Prediction: 11.93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61017" y="3584028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Classification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3975217" y="4014411"/>
            <a:ext cx="26809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 1: Freshman</a:t>
            </a:r>
          </a:p>
          <a:p>
            <a:r>
              <a:rPr lang="en-US" dirty="0" smtClean="0"/>
              <a:t>Tree 2: Freshman</a:t>
            </a:r>
          </a:p>
          <a:p>
            <a:r>
              <a:rPr lang="en-US" dirty="0" smtClean="0"/>
              <a:t>Tree 3: Senior</a:t>
            </a:r>
          </a:p>
          <a:p>
            <a:r>
              <a:rPr lang="en-US" dirty="0" smtClean="0"/>
              <a:t>Tree 4: Junior</a:t>
            </a:r>
          </a:p>
          <a:p>
            <a:r>
              <a:rPr lang="en-US" dirty="0" smtClean="0"/>
              <a:t>Tree 5: Freshman</a:t>
            </a:r>
          </a:p>
          <a:p>
            <a:endParaRPr lang="en-US" dirty="0" smtClean="0"/>
          </a:p>
          <a:p>
            <a:r>
              <a:rPr lang="en-US" dirty="0" smtClean="0"/>
              <a:t>Final Prediction: Freshman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1972" y="4423292"/>
            <a:ext cx="108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(Average)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43" y="442329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 - Interpretation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7879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as in Linear and Logistic Regression, we can interpret a Random Forest model.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0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Review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Linear Regression Interpretation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29" y="874329"/>
            <a:ext cx="6456741" cy="51093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4752" y="5614338"/>
            <a:ext cx="260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(or use a python package)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5865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4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918"/>
            <a:ext cx="10515600" cy="4902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Forests - Interpretation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52" y="1261241"/>
            <a:ext cx="108000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as in Linear and Logistic Regression, we can interpret a Random Forest model.</a:t>
            </a:r>
          </a:p>
          <a:p>
            <a:endParaRPr lang="en-US" dirty="0"/>
          </a:p>
          <a:p>
            <a:r>
              <a:rPr lang="en-US" dirty="0" smtClean="0"/>
              <a:t>Question: How important are my coefficients/variables? Given we have a decision tree, how do we measure this?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778</Words>
  <Application>Microsoft Macintosh PowerPoint</Application>
  <PresentationFormat>Widescreen</PresentationFormat>
  <Paragraphs>147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Wingdings</vt:lpstr>
      <vt:lpstr>Office Theme</vt:lpstr>
      <vt:lpstr>Data Science with Kaggle Decal –  Random Forests and AWS</vt:lpstr>
      <vt:lpstr>Decision Trees – Iris Data Set</vt:lpstr>
      <vt:lpstr>Random Forests</vt:lpstr>
      <vt:lpstr>Random Forests</vt:lpstr>
      <vt:lpstr>Random Forests</vt:lpstr>
      <vt:lpstr>Random Forests</vt:lpstr>
      <vt:lpstr>Random Forests - Interpretation</vt:lpstr>
      <vt:lpstr>Review – Linear Regression Interpretation</vt:lpstr>
      <vt:lpstr>Random Forests - Interpretation</vt:lpstr>
      <vt:lpstr>Random Forests - Interpretation</vt:lpstr>
      <vt:lpstr>Random Forests - Interpretation</vt:lpstr>
      <vt:lpstr>The Gini Index</vt:lpstr>
      <vt:lpstr>Feature Importance Visual</vt:lpstr>
      <vt:lpstr>Feature Importance – Main Disadvantage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Kaggle Decal –  Random Forests and AWS</dc:title>
  <dc:creator>Jerry Chen</dc:creator>
  <cp:lastModifiedBy>Jerry Chen</cp:lastModifiedBy>
  <cp:revision>24</cp:revision>
  <dcterms:created xsi:type="dcterms:W3CDTF">2016-10-31T04:30:44Z</dcterms:created>
  <dcterms:modified xsi:type="dcterms:W3CDTF">2016-11-01T00:57:40Z</dcterms:modified>
</cp:coreProperties>
</file>